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Comfortaa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mfortaa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Comfortaa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nstapage.com/blog/google-ads-vs-yelp-ads" TargetMode="External"/><Relationship Id="rId3" Type="http://schemas.openxmlformats.org/officeDocument/2006/relationships/hyperlink" Target="https://www.k6agency.com/instagram-ads-cost/" TargetMode="External"/><Relationship Id="rId4" Type="http://schemas.openxmlformats.org/officeDocument/2006/relationships/hyperlink" Target="https://www.wordstream.com/blog/ws/2021/07/12/facebook-ads-cost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nstapage.com/blog/google-ads-vs-yelp-ads" TargetMode="External"/><Relationship Id="rId3" Type="http://schemas.openxmlformats.org/officeDocument/2006/relationships/hyperlink" Target="https://www.k6agency.com/instagram-ads-cost/" TargetMode="External"/><Relationship Id="rId4" Type="http://schemas.openxmlformats.org/officeDocument/2006/relationships/hyperlink" Target="https://www.wordstream.com/blog/ws/2021/07/12/facebook-ads-cost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nstapage.com/blog/google-ads-vs-yelp-ads" TargetMode="External"/><Relationship Id="rId3" Type="http://schemas.openxmlformats.org/officeDocument/2006/relationships/hyperlink" Target="https://www.k6agency.com/instagram-ads-cost/" TargetMode="External"/><Relationship Id="rId4" Type="http://schemas.openxmlformats.org/officeDocument/2006/relationships/hyperlink" Target="https://www.wordstream.com/blog/ws/2021/07/12/facebook-ads-cost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instapage.com/blog/google-ads-vs-yelp-ads" TargetMode="External"/><Relationship Id="rId3" Type="http://schemas.openxmlformats.org/officeDocument/2006/relationships/hyperlink" Target="https://www.k6agency.com/instagram-ads-cost/" TargetMode="External"/><Relationship Id="rId4" Type="http://schemas.openxmlformats.org/officeDocument/2006/relationships/hyperlink" Target="https://www.wordstream.com/blog/ws/2021/07/12/facebook-ads-cost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02acc2680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02acc2680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5e34de1e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5e34de1e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5e34de1e1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5e34de1e1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5e34de1e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5e34de1e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5e34de1e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5e34de1e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5e34de1e1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5e34de1e1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5fdad40b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5fdad40b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052c16ce2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052c16ce2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5e34de1e1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5e34de1e1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https://instapage.com/blog/google-ads-vs-yelp-ads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https://www.k6agency.com/instagram-ads-cost/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https://www.wordstream.com/blog/ws/2021/07/12/facebook-ads-cost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05e34de1e1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05e34de1e1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https://instapage.com/blog/google-ads-vs-yelp-ads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https://www.k6agency.com/instagram-ads-cost/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https://www.wordstream.com/blog/ws/2021/07/12/facebook-ads-cost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05e34de1e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05e34de1e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https://instapage.com/blog/google-ads-vs-yelp-ads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https://www.k6agency.com/instagram-ads-cost/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https://www.wordstream.com/blog/ws/2021/07/12/facebook-ads-cost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05e34de1e1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05e34de1e1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https://instapage.com/blog/google-ads-vs-yelp-ads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https://www.k6agency.com/instagram-ads-cost/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https://www.wordstream.com/blog/ws/2021/07/12/facebook-ads-cost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5e34de1e1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5e34de1e1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5e34de1e1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5e34de1e1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5e34de1e1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05e34de1e1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05e34de1e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05e34de1e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2acc2680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2acc2680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2acc2680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2acc2680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5e34de1e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5e34de1e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5e34de1e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5e34de1e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5e34de1e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5e34de1e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2acc2680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2acc2680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15594" y="93800"/>
            <a:ext cx="407382" cy="3936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22.png"/><Relationship Id="rId7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2563" l="0" r="0" t="5219"/>
          <a:stretch/>
        </p:blipFill>
        <p:spPr>
          <a:xfrm>
            <a:off x="4763575" y="92700"/>
            <a:ext cx="2483400" cy="495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3099" l="0" r="0" t="4110"/>
          <a:stretch/>
        </p:blipFill>
        <p:spPr>
          <a:xfrm>
            <a:off x="1897000" y="77701"/>
            <a:ext cx="2483400" cy="498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8327525" y="77700"/>
            <a:ext cx="32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1</a:t>
            </a:r>
            <a:endParaRPr b="1" sz="20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/>
        </p:nvSpPr>
        <p:spPr>
          <a:xfrm>
            <a:off x="410600" y="417225"/>
            <a:ext cx="4638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Why would businesses create profiles?</a:t>
            </a:r>
            <a:endParaRPr b="1" sz="2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4" name="Google Shape;144;p22"/>
          <p:cNvSpPr txBox="1"/>
          <p:nvPr/>
        </p:nvSpPr>
        <p:spPr>
          <a:xfrm>
            <a:off x="943700" y="1895775"/>
            <a:ext cx="80844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" sz="19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en" sz="23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 1. No Overall Rating</a:t>
            </a:r>
            <a:endParaRPr b="1" sz="23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   2. Cheap and targeted advertisements</a:t>
            </a:r>
            <a:endParaRPr b="1" sz="23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Yolk gathers and collects various niche information </a:t>
            </a:r>
            <a:endParaRPr b="1" sz="11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about users through their interactions </a:t>
            </a:r>
            <a:endParaRPr b="1" sz="23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   3. Passive “advertising” by users</a:t>
            </a:r>
            <a:endParaRPr b="1" sz="23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   </a:t>
            </a:r>
            <a:endParaRPr/>
          </a:p>
        </p:txBody>
      </p:sp>
      <p:sp>
        <p:nvSpPr>
          <p:cNvPr id="145" name="Google Shape;145;p22"/>
          <p:cNvSpPr txBox="1"/>
          <p:nvPr/>
        </p:nvSpPr>
        <p:spPr>
          <a:xfrm>
            <a:off x="8188600" y="77700"/>
            <a:ext cx="468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10</a:t>
            </a:r>
            <a:endParaRPr b="1" sz="20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5944625" y="3513600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a c</a:t>
            </a:r>
            <a:r>
              <a:rPr b="1" lang="en" sz="2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ulmination of customer </a:t>
            </a:r>
            <a:r>
              <a:rPr b="1" lang="en" sz="2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experiences</a:t>
            </a:r>
            <a:endParaRPr b="1" sz="2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969" y="152400"/>
            <a:ext cx="2234700" cy="483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52" name="Google Shape;1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2226300" cy="4829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8256925" y="77700"/>
            <a:ext cx="399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11</a:t>
            </a:r>
            <a:endParaRPr b="1" sz="20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/>
        </p:nvSpPr>
        <p:spPr>
          <a:xfrm>
            <a:off x="547300" y="609600"/>
            <a:ext cx="407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Business Model</a:t>
            </a:r>
            <a:endParaRPr b="1" sz="2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632525" y="712750"/>
            <a:ext cx="72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2117000" y="1671950"/>
            <a:ext cx="65400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YolkBusiness- $20/monthly*</a:t>
            </a:r>
            <a:endParaRPr b="1" sz="27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     </a:t>
            </a:r>
            <a:r>
              <a:rPr b="1" lang="en" sz="15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Allows businesses to access premium features on the app</a:t>
            </a:r>
            <a:endParaRPr b="1" sz="15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Advertisements- $100-450/monthly*</a:t>
            </a:r>
            <a:endParaRPr b="1" sz="27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     Targeted ads that appear in user feed and searches</a:t>
            </a:r>
            <a:endParaRPr b="1" sz="15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*per business</a:t>
            </a:r>
            <a:endParaRPr b="1" sz="11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8178850" y="77700"/>
            <a:ext cx="478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12</a:t>
            </a:r>
            <a:endParaRPr b="1" sz="20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/>
        </p:nvSpPr>
        <p:spPr>
          <a:xfrm>
            <a:off x="90100" y="0"/>
            <a:ext cx="407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the plan: expansion</a:t>
            </a:r>
            <a:endParaRPr b="1" sz="2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520638" y="-1904463"/>
            <a:ext cx="109950" cy="914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575" y="2429627"/>
            <a:ext cx="109975" cy="22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6638" y="2682602"/>
            <a:ext cx="109975" cy="22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1913" y="2460864"/>
            <a:ext cx="109975" cy="22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7200" y="2651352"/>
            <a:ext cx="109975" cy="22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>
            <a:off x="76150" y="1282175"/>
            <a:ext cx="2018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February 2022</a:t>
            </a:r>
            <a:endParaRPr b="1" sz="19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3" name="Google Shape;173;p25"/>
          <p:cNvSpPr txBox="1"/>
          <p:nvPr/>
        </p:nvSpPr>
        <p:spPr>
          <a:xfrm>
            <a:off x="-414500" y="167137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Finish Technical</a:t>
            </a:r>
            <a:endParaRPr b="1" sz="16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 Development</a:t>
            </a:r>
            <a:endParaRPr b="1" sz="16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3139987" y="1368888"/>
            <a:ext cx="1659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March</a:t>
            </a:r>
            <a:r>
              <a:rPr b="1" lang="en" sz="19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 2022</a:t>
            </a:r>
            <a:endParaRPr b="1" sz="19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2516888" y="17525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Launch App in New York</a:t>
            </a:r>
            <a:endParaRPr b="1" sz="16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6" name="Google Shape;176;p25"/>
          <p:cNvSpPr txBox="1"/>
          <p:nvPr/>
        </p:nvSpPr>
        <p:spPr>
          <a:xfrm>
            <a:off x="872963" y="29338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Contact small and local influencers</a:t>
            </a:r>
            <a:endParaRPr b="1" sz="16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7" name="Google Shape;177;p25"/>
          <p:cNvSpPr txBox="1"/>
          <p:nvPr/>
        </p:nvSpPr>
        <p:spPr>
          <a:xfrm>
            <a:off x="4825275" y="2873588"/>
            <a:ext cx="1659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June</a:t>
            </a:r>
            <a:r>
              <a:rPr b="1" lang="en" sz="19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 2022</a:t>
            </a:r>
            <a:endParaRPr b="1" sz="19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4202175" y="325720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Launch App in</a:t>
            </a:r>
            <a:endParaRPr b="1" sz="16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other big cities</a:t>
            </a:r>
            <a:endParaRPr b="1" sz="16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7875" y="2429627"/>
            <a:ext cx="109975" cy="221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6668488" y="1392525"/>
            <a:ext cx="2254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September</a:t>
            </a:r>
            <a:r>
              <a:rPr b="1" lang="en" sz="19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 2022</a:t>
            </a:r>
            <a:endParaRPr b="1" sz="19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6295600" y="175250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Continue to</a:t>
            </a:r>
            <a:endParaRPr b="1" sz="16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scale</a:t>
            </a:r>
            <a:endParaRPr b="1" sz="16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2" name="Google Shape;182;p25"/>
          <p:cNvSpPr txBox="1"/>
          <p:nvPr/>
        </p:nvSpPr>
        <p:spPr>
          <a:xfrm>
            <a:off x="937825" y="3486550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Encourage local businesses to utilize and promote the App</a:t>
            </a:r>
            <a:endParaRPr b="1" sz="16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3" name="Google Shape;183;p25"/>
          <p:cNvSpPr txBox="1"/>
          <p:nvPr/>
        </p:nvSpPr>
        <p:spPr>
          <a:xfrm>
            <a:off x="8159325" y="77700"/>
            <a:ext cx="49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13</a:t>
            </a:r>
            <a:endParaRPr b="1" sz="20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/>
        </p:nvSpPr>
        <p:spPr>
          <a:xfrm>
            <a:off x="273900" y="2094600"/>
            <a:ext cx="85962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RESERVE SLIDES</a:t>
            </a:r>
            <a:endParaRPr sz="50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/>
        </p:nvSpPr>
        <p:spPr>
          <a:xfrm>
            <a:off x="6503700" y="1415775"/>
            <a:ext cx="16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9"/>
          <p:cNvSpPr txBox="1"/>
          <p:nvPr/>
        </p:nvSpPr>
        <p:spPr>
          <a:xfrm>
            <a:off x="102800" y="143300"/>
            <a:ext cx="2942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Effective and T</a:t>
            </a:r>
            <a:r>
              <a:rPr lang="en" sz="2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argeted</a:t>
            </a:r>
            <a:r>
              <a:rPr lang="en" sz="2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 Ads</a:t>
            </a:r>
            <a:endParaRPr sz="2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 b="2188" l="0" r="-1255" t="544"/>
          <a:stretch/>
        </p:blipFill>
        <p:spPr>
          <a:xfrm>
            <a:off x="2978400" y="70375"/>
            <a:ext cx="2358249" cy="5002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7625" y="70373"/>
            <a:ext cx="2328999" cy="500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b="1" sz="2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Network:</a:t>
            </a:r>
            <a:endParaRPr b="1" sz="27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Yolk-						 $0.10-$1.75				   $4.50</a:t>
            </a:r>
            <a:endParaRPr b="1" sz="27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b="1" lang="en" sz="27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Facebook					 $0.25-$3.30			   $7.19</a:t>
            </a:r>
            <a:endParaRPr b="1" sz="27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 b="1" sz="15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 b="1" sz="15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Yelp- 						 $3-$4				          $6</a:t>
            </a:r>
            <a:endParaRPr b="1" sz="27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Instagram- 				 $0.20-$2				   $6.70</a:t>
            </a:r>
            <a:endParaRPr b="1" sz="27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t/>
            </a:r>
            <a:endParaRPr b="1" sz="27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b="1" sz="2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b="1" sz="2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3569900" y="1363775"/>
            <a:ext cx="166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CPC</a:t>
            </a:r>
            <a:r>
              <a:rPr b="1" lang="en" sz="1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:</a:t>
            </a:r>
            <a:endParaRPr b="1" sz="1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 txBox="1"/>
          <p:nvPr/>
        </p:nvSpPr>
        <p:spPr>
          <a:xfrm>
            <a:off x="6503700" y="1415775"/>
            <a:ext cx="166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CPM:</a:t>
            </a:r>
            <a:endParaRPr b="1" sz="1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0"/>
          <p:cNvSpPr txBox="1"/>
          <p:nvPr/>
        </p:nvSpPr>
        <p:spPr>
          <a:xfrm>
            <a:off x="37025" y="55550"/>
            <a:ext cx="429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Average Ad Costs</a:t>
            </a:r>
            <a:endParaRPr sz="2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/>
        </p:nvSpPr>
        <p:spPr>
          <a:xfrm>
            <a:off x="6503700" y="1415775"/>
            <a:ext cx="166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1"/>
          <p:cNvSpPr txBox="1"/>
          <p:nvPr/>
        </p:nvSpPr>
        <p:spPr>
          <a:xfrm>
            <a:off x="37025" y="55550"/>
            <a:ext cx="626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Compared to Yelp- Ad Structure</a:t>
            </a:r>
            <a:endParaRPr sz="2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2" name="Google Shape;222;p31"/>
          <p:cNvSpPr txBox="1"/>
          <p:nvPr/>
        </p:nvSpPr>
        <p:spPr>
          <a:xfrm>
            <a:off x="3601250" y="3949800"/>
            <a:ext cx="34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963" y="1415775"/>
            <a:ext cx="7400075" cy="31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0" l="620" r="-620" t="0"/>
          <a:stretch/>
        </p:blipFill>
        <p:spPr>
          <a:xfrm>
            <a:off x="1143000" y="-3660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0" l="0" r="0" t="71381"/>
          <a:stretch/>
        </p:blipFill>
        <p:spPr>
          <a:xfrm>
            <a:off x="1143000" y="3671500"/>
            <a:ext cx="6858000" cy="14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8327525" y="77700"/>
            <a:ext cx="32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2</a:t>
            </a:r>
            <a:endParaRPr b="1" sz="20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/>
        </p:nvSpPr>
        <p:spPr>
          <a:xfrm>
            <a:off x="6769783" y="839125"/>
            <a:ext cx="186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102800" y="143300"/>
            <a:ext cx="7089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Compared to Yelp- Business Profile</a:t>
            </a:r>
            <a:endParaRPr sz="28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8000"/>
              </a:solidFill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510313" y="2776488"/>
            <a:ext cx="3356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000"/>
                </a:solidFill>
              </a:rPr>
              <a:t>$20/month</a:t>
            </a:r>
            <a:endParaRPr b="1">
              <a:solidFill>
                <a:srgbClr val="FF8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8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8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8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8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8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8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000"/>
                </a:solidFill>
              </a:rPr>
              <a:t>$99/month</a:t>
            </a:r>
            <a:endParaRPr b="1">
              <a:solidFill>
                <a:srgbClr val="FF8000"/>
              </a:solidFill>
            </a:endParaRPr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898546" y="24722"/>
            <a:ext cx="3346900" cy="603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 b="0" l="1076" r="2797" t="-553"/>
          <a:stretch/>
        </p:blipFill>
        <p:spPr>
          <a:xfrm>
            <a:off x="480525" y="203199"/>
            <a:ext cx="2117601" cy="4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 rotWithShape="1">
          <a:blip r:embed="rId4">
            <a:alphaModFix/>
          </a:blip>
          <a:srcRect b="497" l="0" r="0" t="0"/>
          <a:stretch/>
        </p:blipFill>
        <p:spPr>
          <a:xfrm>
            <a:off x="6229500" y="157800"/>
            <a:ext cx="2236350" cy="4827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/>
        </p:nvSpPr>
        <p:spPr>
          <a:xfrm>
            <a:off x="169700" y="74050"/>
            <a:ext cx="379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Business Incentives</a:t>
            </a:r>
            <a:endParaRPr sz="2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43" name="Google Shape;243;p34"/>
          <p:cNvSpPr txBox="1"/>
          <p:nvPr/>
        </p:nvSpPr>
        <p:spPr>
          <a:xfrm>
            <a:off x="839250" y="1181950"/>
            <a:ext cx="72045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   </a:t>
            </a:r>
            <a:r>
              <a:rPr b="1" lang="en" sz="27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No Overall Rating</a:t>
            </a:r>
            <a:endParaRPr b="1" sz="27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   </a:t>
            </a:r>
            <a:r>
              <a:rPr b="1" lang="en" sz="27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Passive “advertising” by users</a:t>
            </a:r>
            <a:endParaRPr b="1" sz="27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   Cheap and targeted advertisements</a:t>
            </a:r>
            <a:endParaRPr b="1" sz="27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Yolk gathers and collects various niche information about users through their interactions </a:t>
            </a:r>
            <a:endParaRPr b="1" sz="15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/>
        </p:nvSpPr>
        <p:spPr>
          <a:xfrm>
            <a:off x="4662600" y="2009925"/>
            <a:ext cx="448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Do you believe that apps like Instagram, Facebook, or Twitter should add more features on their apps or limit them to what they have now?</a:t>
            </a:r>
            <a:endParaRPr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49" name="Google Shape;2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475" y="3164625"/>
            <a:ext cx="4368300" cy="177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00" y="1102100"/>
            <a:ext cx="3850875" cy="17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5"/>
          <p:cNvSpPr txBox="1"/>
          <p:nvPr/>
        </p:nvSpPr>
        <p:spPr>
          <a:xfrm>
            <a:off x="44800" y="20875"/>
            <a:ext cx="5671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Instagram recently released a MarketPlace feature on their app, where users may buy and sell items on the social media app. Do you think this feature was a</a:t>
            </a:r>
            <a:endParaRPr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necessary component to the app?</a:t>
            </a:r>
            <a:endParaRPr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36" y="675230"/>
            <a:ext cx="1894800" cy="4093500"/>
          </a:xfrm>
          <a:prstGeom prst="roundRect">
            <a:avLst>
              <a:gd fmla="val 8967" name="adj"/>
            </a:avLst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-51175" y="190250"/>
            <a:ext cx="235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1. Select City</a:t>
            </a:r>
            <a:endParaRPr b="1" sz="20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5086" y="281607"/>
            <a:ext cx="1894800" cy="4123200"/>
          </a:xfrm>
          <a:prstGeom prst="roundRect">
            <a:avLst>
              <a:gd fmla="val 10371" name="adj"/>
            </a:avLst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074427" y="4404761"/>
            <a:ext cx="235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2. Curate Profile</a:t>
            </a:r>
            <a:endParaRPr b="1" sz="20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1002" y="658631"/>
            <a:ext cx="1894800" cy="4126500"/>
          </a:xfrm>
          <a:prstGeom prst="roundRect">
            <a:avLst>
              <a:gd fmla="val 8950" name="adj"/>
            </a:avLst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4130375" y="190250"/>
            <a:ext cx="235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3. Connect</a:t>
            </a:r>
            <a:endParaRPr b="1" sz="20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2706" y="281616"/>
            <a:ext cx="1894800" cy="4125300"/>
          </a:xfrm>
          <a:prstGeom prst="roundRect">
            <a:avLst>
              <a:gd fmla="val 9782" name="adj"/>
            </a:avLst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6172071" y="4404761"/>
            <a:ext cx="2356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4. Discover</a:t>
            </a:r>
            <a:endParaRPr b="1" sz="20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8327525" y="77700"/>
            <a:ext cx="32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3</a:t>
            </a:r>
            <a:endParaRPr b="1" sz="20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/>
        </p:nvSpPr>
        <p:spPr>
          <a:xfrm>
            <a:off x="1446750" y="1984150"/>
            <a:ext cx="6250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2400"/>
              <a:buFont typeface="Comfortaa"/>
              <a:buAutoNum type="arabicPeriod"/>
            </a:pPr>
            <a:r>
              <a:rPr b="1" lang="en" sz="24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Digitalize “word of mouth”</a:t>
            </a:r>
            <a:endParaRPr b="1" sz="24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2400"/>
              <a:buFont typeface="Comfortaa"/>
              <a:buAutoNum type="arabicPeriod"/>
            </a:pPr>
            <a:r>
              <a:rPr b="1" lang="en" sz="24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Curate lists of favorite spots</a:t>
            </a:r>
            <a:endParaRPr b="1" sz="24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ct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2400"/>
              <a:buFont typeface="Comfortaa"/>
              <a:buAutoNum type="arabicPeriod"/>
            </a:pPr>
            <a:r>
              <a:rPr b="1" lang="en" sz="24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Connect with friends in new ways</a:t>
            </a:r>
            <a:endParaRPr b="1" sz="24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450" y="1288600"/>
            <a:ext cx="3505099" cy="8224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8327525" y="77700"/>
            <a:ext cx="32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4</a:t>
            </a:r>
            <a:endParaRPr b="1" sz="20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90125" y="74300"/>
            <a:ext cx="3413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digitalize</a:t>
            </a:r>
            <a:endParaRPr b="1" sz="2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“word of mouth”</a:t>
            </a:r>
            <a:endParaRPr b="1" sz="2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0525" y="152400"/>
            <a:ext cx="2226900" cy="4838700"/>
          </a:xfrm>
          <a:prstGeom prst="roundRect">
            <a:avLst>
              <a:gd fmla="val 8833" name="adj"/>
            </a:avLst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9942" y="152400"/>
            <a:ext cx="2216100" cy="4838700"/>
          </a:xfrm>
          <a:prstGeom prst="roundRect">
            <a:avLst>
              <a:gd fmla="val 8967" name="adj"/>
            </a:avLst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686475" y="2032000"/>
            <a:ext cx="73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8327525" y="77700"/>
            <a:ext cx="32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5</a:t>
            </a:r>
            <a:endParaRPr b="1" sz="20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/>
        </p:nvSpPr>
        <p:spPr>
          <a:xfrm>
            <a:off x="2244125" y="1982750"/>
            <a:ext cx="445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6190275" y="3928275"/>
            <a:ext cx="2847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curate lists of </a:t>
            </a:r>
            <a:endParaRPr b="1" sz="2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favorite spots</a:t>
            </a:r>
            <a:endParaRPr b="1" sz="2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882" l="0" r="0" t="0"/>
          <a:stretch/>
        </p:blipFill>
        <p:spPr>
          <a:xfrm>
            <a:off x="277600" y="148188"/>
            <a:ext cx="2229000" cy="4826700"/>
          </a:xfrm>
          <a:prstGeom prst="roundRect">
            <a:avLst>
              <a:gd fmla="val 8563" name="adj"/>
            </a:avLst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2975" y="148200"/>
            <a:ext cx="2229000" cy="4847100"/>
          </a:xfrm>
          <a:prstGeom prst="roundRect">
            <a:avLst>
              <a:gd fmla="val 10575" name="adj"/>
            </a:avLst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8327525" y="77700"/>
            <a:ext cx="32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6</a:t>
            </a:r>
            <a:endParaRPr b="1" sz="20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/>
        </p:nvSpPr>
        <p:spPr>
          <a:xfrm>
            <a:off x="177975" y="64550"/>
            <a:ext cx="341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1890" l="0" r="0" t="5901"/>
          <a:stretch/>
        </p:blipFill>
        <p:spPr>
          <a:xfrm>
            <a:off x="6256150" y="94264"/>
            <a:ext cx="2006400" cy="4005300"/>
          </a:xfrm>
          <a:prstGeom prst="roundRect">
            <a:avLst>
              <a:gd fmla="val 8550" name="adj"/>
            </a:avLst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71" y="2893048"/>
            <a:ext cx="4135950" cy="225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 rotWithShape="1">
          <a:blip r:embed="rId5">
            <a:alphaModFix/>
          </a:blip>
          <a:srcRect b="1871" l="0" r="0" t="5919"/>
          <a:stretch/>
        </p:blipFill>
        <p:spPr>
          <a:xfrm>
            <a:off x="4132550" y="94260"/>
            <a:ext cx="2006400" cy="4005300"/>
          </a:xfrm>
          <a:prstGeom prst="roundRect">
            <a:avLst>
              <a:gd fmla="val 9320" name="adj"/>
            </a:avLst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81975" y="1542650"/>
            <a:ext cx="1130525" cy="9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7950" y="1610987"/>
            <a:ext cx="1130525" cy="9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8327525" y="77700"/>
            <a:ext cx="32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7</a:t>
            </a:r>
            <a:endParaRPr b="1" sz="20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/>
        </p:nvSpPr>
        <p:spPr>
          <a:xfrm>
            <a:off x="4939825" y="4020600"/>
            <a:ext cx="4077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connect with </a:t>
            </a:r>
            <a:endParaRPr b="1" sz="2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friends in new ways</a:t>
            </a:r>
            <a:endParaRPr b="1" sz="2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25" y="152400"/>
            <a:ext cx="2225700" cy="4838700"/>
          </a:xfrm>
          <a:prstGeom prst="roundRect">
            <a:avLst>
              <a:gd fmla="val 11454" name="adj"/>
            </a:avLst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8628" y="152400"/>
            <a:ext cx="2221200" cy="4838700"/>
          </a:xfrm>
          <a:prstGeom prst="roundRect">
            <a:avLst>
              <a:gd fmla="val 11623" name="adj"/>
            </a:avLst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7699500" y="4464975"/>
            <a:ext cx="340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0"/>
          <p:cNvSpPr txBox="1"/>
          <p:nvPr/>
        </p:nvSpPr>
        <p:spPr>
          <a:xfrm>
            <a:off x="8327525" y="77700"/>
            <a:ext cx="32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8</a:t>
            </a:r>
            <a:endParaRPr b="1" sz="20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176" y="1114125"/>
            <a:ext cx="1532334" cy="152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50" y="2855545"/>
            <a:ext cx="1644788" cy="1642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3249" y="2023723"/>
            <a:ext cx="1930727" cy="1927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4450" y="2132936"/>
            <a:ext cx="1532324" cy="1532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7">
            <a:alphaModFix/>
          </a:blip>
          <a:srcRect b="27357" l="32200" r="31898" t="26163"/>
          <a:stretch/>
        </p:blipFill>
        <p:spPr>
          <a:xfrm>
            <a:off x="6463575" y="2100466"/>
            <a:ext cx="1644802" cy="159722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1062024" y="441000"/>
            <a:ext cx="389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rgbClr val="FF8000"/>
              </a:buClr>
              <a:buSzPts val="1800"/>
              <a:buFont typeface="Comfortaa"/>
              <a:buAutoNum type="arabicPeriod"/>
            </a:pPr>
            <a:r>
              <a:rPr b="1" lang="en" sz="1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Indirect Competition</a:t>
            </a:r>
            <a:endParaRPr b="1" sz="1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5330874" y="441000"/>
            <a:ext cx="3892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2. Direct Competition</a:t>
            </a:r>
            <a:endParaRPr b="1" sz="18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1169375" y="4566125"/>
            <a:ext cx="18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Search Engines </a:t>
            </a:r>
            <a:endParaRPr b="1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3818325" y="3748025"/>
            <a:ext cx="242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Social Media Platforms</a:t>
            </a:r>
            <a:endParaRPr b="1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6590275" y="3697700"/>
            <a:ext cx="13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Recon Food</a:t>
            </a:r>
            <a:endParaRPr b="1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8327525" y="77700"/>
            <a:ext cx="32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8000"/>
                </a:solidFill>
                <a:latin typeface="Comfortaa"/>
                <a:ea typeface="Comfortaa"/>
                <a:cs typeface="Comfortaa"/>
                <a:sym typeface="Comfortaa"/>
              </a:rPr>
              <a:t>9</a:t>
            </a:r>
            <a:endParaRPr b="1" sz="2000">
              <a:solidFill>
                <a:srgbClr val="FF8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